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58" r:id="rId4"/>
    <p:sldId id="261" r:id="rId5"/>
    <p:sldId id="268" r:id="rId6"/>
    <p:sldId id="274" r:id="rId7"/>
    <p:sldId id="275" r:id="rId8"/>
    <p:sldId id="266" r:id="rId9"/>
    <p:sldId id="279" r:id="rId10"/>
    <p:sldId id="281" r:id="rId11"/>
    <p:sldId id="282" r:id="rId12"/>
    <p:sldId id="280" r:id="rId13"/>
    <p:sldId id="264" r:id="rId14"/>
  </p:sldIdLst>
  <p:sldSz cx="9144000" cy="6858000" type="screen4x3"/>
  <p:notesSz cx="6858000" cy="91440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AA25930-8231-4E14-8186-E5D3C2EE3399}" type="datetimeFigureOut">
              <a:rPr lang="lv-LV" altLang="lv-LV"/>
              <a:pPr>
                <a:defRPr/>
              </a:pPr>
              <a:t>19.10.2016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861B2EB-ED61-4BD2-A476-FE5D4F049591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70553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732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3106-DB72-4E41-A7CE-04E1AE2CCFFD}" type="datetimeFigureOut">
              <a:rPr lang="lv-LV" smtClean="0"/>
              <a:t>19.10.2016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1083-E25A-45C2-A38B-DF8C08F619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4909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4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F77E441C-69D6-4169-8F85-05F3F5E10BC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388169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4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3"/>
            <a:ext cx="6096000" cy="1066799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002514F-1127-4D8A-8E70-54594263B68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7648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9409908B-AA6F-4E7A-8913-0CD66027914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2353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9E3DD2AA-6D40-429A-AF62-933BA925560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506618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8FA16BF-C207-412A-AB51-357485579F1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46666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F390EBD7-BA97-4270-816B-DC414E4CAD88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84182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002514F-1127-4D8A-8E70-54594263B68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8119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F77E441C-69D6-4169-8F85-05F3F5E10BC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5535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7D1E065-03B6-4305-92C4-2490594AA63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307815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729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8786F51-34D8-4FE3-9697-967F20644ACB}" type="datetime1">
              <a:rPr lang="en-US" altLang="lv-LV"/>
              <a:pPr>
                <a:defRPr/>
              </a:pPr>
              <a:t>10/19/2016</a:t>
            </a:fld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94F7D4-E928-4F50-9B9D-D2D76AFB0F3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3289300"/>
            <a:ext cx="7772400" cy="960438"/>
          </a:xfrm>
        </p:spPr>
        <p:txBody>
          <a:bodyPr>
            <a:normAutofit fontScale="90000"/>
          </a:bodyPr>
          <a:lstStyle/>
          <a:p>
            <a:r>
              <a:rPr lang="lv-LV" altLang="lv-LV" sz="2400" dirty="0" smtClean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Pieaugušo </a:t>
            </a:r>
            <a:r>
              <a:rPr lang="lv-LV" altLang="lv-LV" sz="2400" dirty="0" smtClean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izglītības politikas īstenošanas atbalsta īstenošanas </a:t>
            </a:r>
            <a:r>
              <a:rPr lang="lv-LV" altLang="lv-LV" sz="2400" dirty="0" smtClean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redzējums</a:t>
            </a:r>
            <a:br>
              <a:rPr lang="lv-LV" altLang="lv-LV" sz="2400" dirty="0" smtClean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</a:br>
            <a:r>
              <a:rPr lang="lv-LV" altLang="lv-LV" sz="2400" dirty="0" smtClean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izmantojot SAM 8.4.1.</a:t>
            </a:r>
            <a:endParaRPr lang="lv-LV" altLang="lv-LV" sz="2400" dirty="0" smtClean="0">
              <a:ea typeface="MS PGothic" panose="020B0600070205080204" pitchFamily="34" charset="-128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altLang="lv-LV" dirty="0" smtClean="0">
                <a:ea typeface="MS PGothic" panose="020B0600070205080204" pitchFamily="34" charset="-128"/>
              </a:rPr>
              <a:t>Rīga, 20.09.2016.</a:t>
            </a:r>
          </a:p>
        </p:txBody>
      </p:sp>
      <p:pic>
        <p:nvPicPr>
          <p:cNvPr id="12292" name="Picture 5" descr="C:\Users\kgrundmane\AppData\Local\Microsoft\Windows\Temporary Internet Files\Content.Outlook\YSPTFYAD\LV_ID_EU_logo_ansamblis_ESF_RG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4551363"/>
            <a:ext cx="438308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3230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lv-LV" sz="2700" b="1" dirty="0">
                <a:solidFill>
                  <a:srgbClr val="7030A0"/>
                </a:solidFill>
              </a:rPr>
              <a:t>KOPSAVILKUMS</a:t>
            </a:r>
            <a:br>
              <a:rPr lang="lv-LV" sz="2700" b="1" dirty="0">
                <a:solidFill>
                  <a:srgbClr val="7030A0"/>
                </a:solidFill>
              </a:rPr>
            </a:br>
            <a:r>
              <a:rPr lang="lv-LV" sz="2700" b="1" dirty="0">
                <a:solidFill>
                  <a:srgbClr val="7030A0"/>
                </a:solidFill>
              </a:rPr>
              <a:t>Svarīgākie SAM 8.4.1. īstenošanas aspekti un izaicinājumi</a:t>
            </a:r>
            <a:endParaRPr lang="lv-LV" sz="2700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0251" y="2152931"/>
            <a:ext cx="795655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lv-LV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Eiropa 2020 mērķis un šī SAM pamatojums – sasniegt 15% pieaugušo iesaistes tālākizglītībā, </a:t>
            </a:r>
            <a:r>
              <a:rPr lang="lv-LV" sz="1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nav Latvijai motivējošs </a:t>
            </a:r>
            <a:r>
              <a:rPr lang="lv-LV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(pēc CSP datiem 2011.g.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32 % iedzīvotāju 25–64 gadu vecumā piedalījās formālajā un neformālajā 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tālākizglītībā. 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26 % apguva zināšanas sociālajās zinātnēs, komerczinībās un tiesībās, 15 % – veselības aprūpē un sociālajā labklājībā, 13 % – pakalpojumos, 11 % – pedagogu izglītībā un izglītības zinātnēs, 10 % – humanitārajās zinātnēs un mākslā. Apgūt jaunas prasmes inženierzinātnē, ražošanā un būvniecībā izvēlējās 8 % iedzīvotāju, bet dabaszinātnēs, matemātikā un IT – 7 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%.)</a:t>
            </a:r>
          </a:p>
          <a:p>
            <a:pPr marL="266700" indent="-171450">
              <a:buFont typeface="+mj-lt"/>
              <a:buAutoNum type="arabicPeriod"/>
            </a:pP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DP 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MK uzstādījums no kopējā apmācāmo skaita (38 627 strādājošie) 33% (12 934) atbalsta veltīt nodarbinātajiem ar zemu izglītības līmeni, kā arī priekšroku dodot nodarbinātajiem 5.,7., 8. 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9.pamatgrupas profesijās</a:t>
            </a:r>
          </a:p>
          <a:p>
            <a:pPr marL="257175" indent="-257175">
              <a:buFont typeface="+mj-lt"/>
              <a:buAutoNum type="arabicPeriod"/>
            </a:pP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 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pašvaldību iesaisti sasniegt 45+ sociāli pasīvos, mazapmaksātajās profesijās strādājošos un nemotivētos nodarbinātos (zemais izglītības līmenis!)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600700"/>
            <a:ext cx="3048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77E441C-69D6-4169-8F85-05F3F5E10BC5}" type="slidenum">
              <a:rPr lang="en-US" altLang="lv-LV" sz="675"/>
              <a:pPr>
                <a:defRPr/>
              </a:pPr>
              <a:t>10</a:t>
            </a:fld>
            <a:endParaRPr lang="en-US" altLang="lv-LV" sz="675" dirty="0"/>
          </a:p>
        </p:txBody>
      </p:sp>
    </p:spTree>
    <p:extLst>
      <p:ext uri="{BB962C8B-B14F-4D97-AF65-F5344CB8AC3E}">
        <p14:creationId xmlns:p14="http://schemas.microsoft.com/office/powerpoint/2010/main" val="3301979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4800" b="1" dirty="0">
                <a:solidFill>
                  <a:srgbClr val="7030A0"/>
                </a:solidFill>
              </a:rPr>
              <a:t>KOPSAVILKUMS</a:t>
            </a:r>
            <a:br>
              <a:rPr lang="lv-LV" sz="4800" b="1" dirty="0">
                <a:solidFill>
                  <a:srgbClr val="7030A0"/>
                </a:solidFill>
              </a:rPr>
            </a:br>
            <a:r>
              <a:rPr lang="lv-LV" sz="16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Svarīgākie SAM 8.4.1. īstenošanas aspekti un izaicinājumi</a:t>
            </a:r>
            <a:endParaRPr lang="lv-LV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600200"/>
            <a:ext cx="8229600" cy="4525963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PIKC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iesaistes formālo un finansiālo šķēršļu mazināšana, motivācijas radīšana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datu pieejamība par darba atalgojumu, kas identificējams atsevišķi no citiem ienākumiem – monitoringam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Tautsaimniecības pieprasījuma ieguve un izvēle mācību piedāvājuma modelēšanai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Nozaru ekspertu padomju sekmes nozaru pieprasījuma formēšanā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Pieprasījuma mēroga izvēle (</a:t>
            </a:r>
            <a:r>
              <a:rPr lang="lv-LV" sz="18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micro</a:t>
            </a:r>
            <a:r>
              <a:rPr lang="lv-LV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8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vs</a:t>
            </a:r>
            <a:r>
              <a:rPr lang="lv-LV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8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macro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– pašvaldību, plānošanas reģionu, nozaru līmenis?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Augstskolu iesaiste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Aktīvāki būs jau izglītotie un stabilās darba vietās strādājošie – jādozē atbalsts, mazinot ātras atbalsta izsmelšanas risku vai nē?</a:t>
            </a:r>
          </a:p>
          <a:p>
            <a:pPr marL="342900" indent="-342900">
              <a:buFont typeface="+mj-lt"/>
              <a:buAutoNum type="arabicPeriod"/>
            </a:pPr>
            <a:endParaRPr lang="lv-LV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1083-E25A-45C2-A38B-DF8C08F619C2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78866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9561" y="2216431"/>
            <a:ext cx="7564879" cy="4226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450"/>
              </a:spcAft>
              <a:buAutoNum type="arabicPeriod"/>
            </a:pP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VIAA izstrādāt tādas PI piedāvājuma veidošanas procedūras, kurās aktīvi iesaistīti EM speciālisti un darba devēji, nodrošinot pēc iespējas precīzāku piedāvājuma saskaņošanu ar darba tirgus vajadzībām un iestrādājot </a:t>
            </a:r>
            <a:r>
              <a:rPr lang="en-US" sz="18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efektīvākās</a:t>
            </a: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darbaspēka</a:t>
            </a: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uzlabošanas</a:t>
            </a: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stratēģijas</a:t>
            </a: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spcAft>
                <a:spcPts val="450"/>
              </a:spcAft>
              <a:buAutoNum type="arabicPeriod"/>
            </a:pPr>
            <a:endParaRPr lang="lv-LV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spcAft>
                <a:spcPts val="450"/>
              </a:spcAft>
              <a:buAutoNum type="arabicPeriod"/>
            </a:pP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EM/IZM/LM izstrādāt </a:t>
            </a:r>
            <a:r>
              <a:rPr lang="en-US" sz="18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ilgtspējīgas</a:t>
            </a: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</a:t>
            </a:r>
            <a:r>
              <a:rPr lang="en-US" sz="18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vispusīgas</a:t>
            </a: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pieaugušo</a:t>
            </a: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izglītības</a:t>
            </a: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sistēmas</a:t>
            </a: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tālākās attīstības politiku, vēršot uzmanību uz privātā sektora un izglītības iestāžu motivācijas mehānismiem, kas veicinātu privātā sektora finansējuma palielināšanu.</a:t>
            </a:r>
          </a:p>
          <a:p>
            <a:pPr marL="342900" indent="-342900" algn="just">
              <a:spcAft>
                <a:spcPts val="450"/>
              </a:spcAft>
              <a:buAutoNum type="arabicPeriod"/>
            </a:pPr>
            <a:endParaRPr lang="lv-LV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spcAft>
                <a:spcPts val="450"/>
              </a:spcAft>
              <a:buAutoNum type="arabicPeriod"/>
            </a:pP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Sadarbībā ar FM pārskatīt valsts profesionālo izglītības iestāžu finansēšanas kārtību, lai motivētu tās iesaistīties PI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8650" y="973732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3300" dirty="0">
                <a:solidFill>
                  <a:srgbClr val="7030A0"/>
                </a:solidFill>
              </a:rPr>
              <a:t>TĀLĀKĀ RĪCĪBA</a:t>
            </a:r>
            <a:endParaRPr lang="lv-LV" sz="33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600700"/>
            <a:ext cx="3048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77E441C-69D6-4169-8F85-05F3F5E10BC5}" type="slidenum">
              <a:rPr lang="en-US" altLang="lv-LV" sz="675"/>
              <a:pPr>
                <a:defRPr/>
              </a:pPr>
              <a:t>12</a:t>
            </a:fld>
            <a:endParaRPr lang="en-US" altLang="lv-LV" sz="675" dirty="0"/>
          </a:p>
        </p:txBody>
      </p:sp>
    </p:spTree>
    <p:extLst>
      <p:ext uri="{BB962C8B-B14F-4D97-AF65-F5344CB8AC3E}">
        <p14:creationId xmlns:p14="http://schemas.microsoft.com/office/powerpoint/2010/main" val="1837996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4579938"/>
            <a:ext cx="7772400" cy="914400"/>
          </a:xfrm>
        </p:spPr>
        <p:txBody>
          <a:bodyPr>
            <a:normAutofit/>
          </a:bodyPr>
          <a:lstStyle/>
          <a:p>
            <a:r>
              <a:rPr lang="lv-LV" altLang="lv-LV" sz="3600" b="1" dirty="0" smtClean="0">
                <a:solidFill>
                  <a:srgbClr val="7030A0"/>
                </a:solidFill>
                <a:ea typeface="MS PGothic" panose="020B0600070205080204" pitchFamily="34" charset="-128"/>
              </a:rPr>
              <a:t>Jautājumi, komentāri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5807"/>
            <a:ext cx="7886700" cy="994172"/>
          </a:xfrm>
        </p:spPr>
        <p:txBody>
          <a:bodyPr>
            <a:normAutofit/>
          </a:bodyPr>
          <a:lstStyle/>
          <a:p>
            <a:r>
              <a:rPr lang="lv-LV" sz="2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PIEAUGUŠO IZGLĪTĪBAS MĒRĶI NO DARBA TIRGUS PERSPEKTĪVAS</a:t>
            </a:r>
          </a:p>
        </p:txBody>
      </p:sp>
      <p:sp>
        <p:nvSpPr>
          <p:cNvPr id="235" name="Rectangle 234"/>
          <p:cNvSpPr/>
          <p:nvPr/>
        </p:nvSpPr>
        <p:spPr>
          <a:xfrm>
            <a:off x="332361" y="2037155"/>
            <a:ext cx="8620447" cy="365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500" b="1" u="sng" dirty="0"/>
              <a:t>VIRSMĒRĶIS</a:t>
            </a:r>
          </a:p>
          <a:p>
            <a:r>
              <a:rPr lang="lv-LV" sz="1500" dirty="0"/>
              <a:t>Cilvēkkapitāla stiprināšana, pieaugušo izglītības sistēma, kas spēj ātri pielāgoties tirgus vajadzībām.</a:t>
            </a:r>
          </a:p>
          <a:p>
            <a:endParaRPr lang="lv-LV" sz="1500" dirty="0"/>
          </a:p>
          <a:p>
            <a:r>
              <a:rPr lang="lv-LV" sz="1500" b="1" u="sng" dirty="0"/>
              <a:t>MĒRĶI</a:t>
            </a:r>
          </a:p>
          <a:p>
            <a:endParaRPr lang="lv-LV" sz="750" b="1" u="sng" dirty="0"/>
          </a:p>
          <a:p>
            <a:pPr marL="342900" indent="-342900">
              <a:buFont typeface="+mj-lt"/>
              <a:buAutoNum type="arabicPeriod"/>
            </a:pPr>
            <a:r>
              <a:rPr lang="lv-LV" sz="1500" dirty="0"/>
              <a:t>Izglītības sistēmai nepieļaut mazkvalificēto darbinieku skaita pieaugumu</a:t>
            </a:r>
            <a:br>
              <a:rPr lang="lv-LV" sz="1500" dirty="0"/>
            </a:br>
            <a:r>
              <a:rPr lang="lv-LV" sz="1275" i="1" dirty="0"/>
              <a:t>(vispārējās vidējās izglītības beidzēji, kas neturpina mācības)</a:t>
            </a:r>
          </a:p>
          <a:p>
            <a:pPr marL="342900" indent="-342900">
              <a:buFont typeface="+mj-lt"/>
              <a:buAutoNum type="arabicPeriod"/>
            </a:pPr>
            <a:endParaRPr lang="lv-LV" sz="1500" dirty="0"/>
          </a:p>
          <a:p>
            <a:pPr marL="342900" indent="-342900">
              <a:buFont typeface="+mj-lt"/>
              <a:buAutoNum type="arabicPeriod"/>
            </a:pPr>
            <a:r>
              <a:rPr lang="lv-LV" sz="1500" dirty="0"/>
              <a:t>Samazināt mazkvalificēto darbinieku skaitu</a:t>
            </a:r>
            <a:br>
              <a:rPr lang="lv-LV" sz="1500" dirty="0"/>
            </a:br>
            <a:r>
              <a:rPr lang="lv-LV" sz="1275" i="1" dirty="0"/>
              <a:t>31% darbaspēka 2016.gadā </a:t>
            </a:r>
            <a:r>
              <a:rPr lang="lv-LV" sz="1275" i="1" dirty="0">
                <a:sym typeface="Symbol" panose="05050102010706020507" pitchFamily="18" charset="2"/>
              </a:rPr>
              <a:t> 20% darbaspēka 2020.gadā</a:t>
            </a:r>
            <a:endParaRPr lang="lv-LV" sz="1275" i="1" dirty="0"/>
          </a:p>
          <a:p>
            <a:pPr marL="342900" indent="-342900">
              <a:buFont typeface="+mj-lt"/>
              <a:buAutoNum type="arabicPeriod"/>
            </a:pPr>
            <a:endParaRPr lang="lv-LV" sz="1275" dirty="0"/>
          </a:p>
          <a:p>
            <a:pPr marL="342900" indent="-342900">
              <a:buFont typeface="+mj-lt"/>
              <a:buAutoNum type="arabicPeriod"/>
            </a:pPr>
            <a:r>
              <a:rPr lang="lv-LV" sz="1500" dirty="0"/>
              <a:t>Nodrošināt darbiniekus perspektīvajām tautsaimniecības nozarēm (RIS3)</a:t>
            </a:r>
            <a:br>
              <a:rPr lang="lv-LV" sz="1500" dirty="0"/>
            </a:br>
            <a:r>
              <a:rPr lang="lv-LV" sz="1500" dirty="0"/>
              <a:t>	</a:t>
            </a:r>
          </a:p>
          <a:p>
            <a:endParaRPr lang="lv-LV" sz="1275" dirty="0"/>
          </a:p>
          <a:p>
            <a:endParaRPr lang="lv-LV" sz="1275" dirty="0"/>
          </a:p>
          <a:p>
            <a:endParaRPr lang="lv-LV" sz="1275" dirty="0"/>
          </a:p>
          <a:p>
            <a:endParaRPr lang="lv-LV" sz="1275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4" t="50972" r="17104" b="35098"/>
          <a:stretch/>
        </p:blipFill>
        <p:spPr bwMode="auto">
          <a:xfrm>
            <a:off x="696839" y="4661822"/>
            <a:ext cx="8093027" cy="94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600700"/>
            <a:ext cx="3048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77E441C-69D6-4169-8F85-05F3F5E10BC5}" type="slidenum">
              <a:rPr lang="en-US" altLang="lv-LV" sz="675"/>
              <a:pPr>
                <a:defRPr/>
              </a:pPr>
              <a:t>2</a:t>
            </a:fld>
            <a:endParaRPr lang="en-US" altLang="lv-LV" sz="675" dirty="0"/>
          </a:p>
        </p:txBody>
      </p:sp>
    </p:spTree>
    <p:extLst>
      <p:ext uri="{BB962C8B-B14F-4D97-AF65-F5344CB8AC3E}">
        <p14:creationId xmlns:p14="http://schemas.microsoft.com/office/powerpoint/2010/main" val="332464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5629275" cy="5445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lv-LV" altLang="lv-LV" sz="2200" b="1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Pieaugušo izglītības nacionālais ietvars </a:t>
            </a:r>
            <a:endParaRPr lang="lv-LV" sz="2200" b="1" dirty="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C8209F-6A36-446D-BD1D-B0E14BC2CBF2}" type="slidenum">
              <a:rPr lang="en-US" altLang="lv-LV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lv-LV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3316" name="Content Placeholder 2"/>
          <p:cNvSpPr txBox="1">
            <a:spLocks/>
          </p:cNvSpPr>
          <p:nvPr/>
        </p:nvSpPr>
        <p:spPr bwMode="auto">
          <a:xfrm>
            <a:off x="782638" y="2300288"/>
            <a:ext cx="3867150" cy="379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lv-LV" altLang="lv-LV" sz="1200" b="1">
                <a:latin typeface="Verdana" panose="020B0604030504040204" pitchFamily="34" charset="0"/>
              </a:rPr>
              <a:t>Izglītības likums: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lv-LV" altLang="lv-LV" sz="1200">
                <a:latin typeface="Verdana" panose="020B0604030504040204" pitchFamily="34" charset="0"/>
              </a:rPr>
              <a:t>7.pants 5.punkts nosaka pieaugušos par vienu no izglītības mērķa grupām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lv-LV" altLang="lv-LV" sz="1200">
                <a:latin typeface="Verdana" panose="020B0604030504040204" pitchFamily="34" charset="0"/>
              </a:rPr>
              <a:t>17.pants 22.punkts   (</a:t>
            </a:r>
            <a:r>
              <a:rPr lang="lv-LV" altLang="lv-LV" sz="1200" u="sng">
                <a:latin typeface="Verdana" panose="020B0604030504040204" pitchFamily="34" charset="0"/>
              </a:rPr>
              <a:t>pašvaldība) “īsteno politiku pieaugušo izglītībā</a:t>
            </a:r>
            <a:r>
              <a:rPr lang="lv-LV" altLang="lv-LV" sz="1200">
                <a:latin typeface="Verdana" panose="020B0604030504040204" pitchFamily="34" charset="0"/>
              </a:rPr>
              <a:t>, nodrošina piešķirtā finansējuma sadali un uzraudzību pār finanšu līdzekļu izlietojumu”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lv-LV" altLang="lv-LV" sz="1200">
                <a:latin typeface="Verdana" panose="020B0604030504040204" pitchFamily="34" charset="0"/>
              </a:rPr>
              <a:t>59.panta 6.punkts ,,valsts finansiāli atbalsta pieaugušo izglītību’’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lv-LV" altLang="lv-LV" sz="1200">
                <a:latin typeface="Verdana" panose="020B0604030504040204" pitchFamily="34" charset="0"/>
              </a:rPr>
              <a:t>Pārejas noteikumu 30.pants attiecībā uz valsts finansiālo atbalstu pieaugušo izglītībai 59.pants stājas spēkā ne vēlāk kā 2017.gada 31.decembrī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lv-LV" altLang="lv-LV" sz="1200"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lv-LV" altLang="lv-LV" sz="1200" b="1">
                <a:latin typeface="Verdana" panose="020B0604030504040204" pitchFamily="34" charset="0"/>
              </a:rPr>
              <a:t>Likums par pašvaldībām:</a:t>
            </a:r>
          </a:p>
          <a:p>
            <a:pPr>
              <a:lnSpc>
                <a:spcPct val="90000"/>
              </a:lnSpc>
            </a:pPr>
            <a:endParaRPr lang="lv-LV" altLang="lv-LV" sz="1200"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lv-LV" altLang="lv-LV" sz="1200">
                <a:latin typeface="Verdana" panose="020B0604030504040204" pitchFamily="34" charset="0"/>
              </a:rPr>
              <a:t>15.pants  pašvaldību autonomā funkcija ir sekmēt saimniecisko darbību attiecīgajā administratīvajā teritorijā, rūpēties par bezdarba samazināšanu</a:t>
            </a:r>
          </a:p>
        </p:txBody>
      </p:sp>
      <p:sp>
        <p:nvSpPr>
          <p:cNvPr id="13317" name="Content Placeholder 9"/>
          <p:cNvSpPr txBox="1">
            <a:spLocks/>
          </p:cNvSpPr>
          <p:nvPr/>
        </p:nvSpPr>
        <p:spPr bwMode="auto">
          <a:xfrm>
            <a:off x="4876800" y="2208213"/>
            <a:ext cx="3481388" cy="3651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lv-LV" altLang="lv-LV" sz="1400" b="1">
                <a:latin typeface="Verdana" panose="020B0604030504040204" pitchFamily="34" charset="0"/>
              </a:rPr>
              <a:t>Izglītības attīstības </a:t>
            </a:r>
            <a:r>
              <a:rPr lang="lv-LV" altLang="lv-LV" sz="1400" b="1">
                <a:latin typeface="Calibri" panose="020F0502020204030204" pitchFamily="34" charset="0"/>
              </a:rPr>
              <a:t>pamatnostādnes</a:t>
            </a:r>
            <a:r>
              <a:rPr lang="lv-LV" altLang="lv-LV" sz="1400" b="1">
                <a:latin typeface="Verdana" panose="020B0604030504040204" pitchFamily="34" charset="0"/>
              </a:rPr>
              <a:t>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lv-LV" altLang="lv-LV" sz="1400" b="1">
                <a:latin typeface="Verdana" panose="020B0604030504040204" pitchFamily="34" charset="0"/>
              </a:rPr>
              <a:t>2014. – 2020.gadam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lv-LV" altLang="lv-LV" sz="1200">
                <a:latin typeface="Verdana" panose="020B0604030504040204" pitchFamily="34" charset="0"/>
              </a:rPr>
              <a:t>(Saeimā </a:t>
            </a:r>
            <a:r>
              <a:rPr lang="lv-LV" altLang="lv-LV" sz="1200">
                <a:latin typeface="Calibri" panose="020F0502020204030204" pitchFamily="34" charset="0"/>
              </a:rPr>
              <a:t>apstiprināts</a:t>
            </a:r>
            <a:r>
              <a:rPr lang="lv-LV" altLang="lv-LV" sz="1200">
                <a:latin typeface="Verdana" panose="020B0604030504040204" pitchFamily="34" charset="0"/>
              </a:rPr>
              <a:t> 22.05.14.):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lv-LV" altLang="lv-LV" sz="1200">
                <a:latin typeface="Verdana" panose="020B0604030504040204" pitchFamily="34" charset="0"/>
              </a:rPr>
              <a:t>paplašināt </a:t>
            </a:r>
            <a:r>
              <a:rPr lang="lv-LV" altLang="lv-LV" sz="1200" u="sng">
                <a:latin typeface="Verdana" panose="020B0604030504040204" pitchFamily="34" charset="0"/>
              </a:rPr>
              <a:t>kvalitatīvu</a:t>
            </a:r>
            <a:r>
              <a:rPr lang="lv-LV" altLang="lv-LV" sz="1200">
                <a:latin typeface="Verdana" panose="020B0604030504040204" pitchFamily="34" charset="0"/>
              </a:rPr>
              <a:t> izglītības piedāvājumu;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lv-LV" altLang="lv-LV" sz="1200">
                <a:latin typeface="Verdana" panose="020B0604030504040204" pitchFamily="34" charset="0"/>
              </a:rPr>
              <a:t>pilnveidot normatīvo regulējumu;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lv-LV" altLang="lv-LV" sz="1200" u="sng">
                <a:latin typeface="Verdana" panose="020B0604030504040204" pitchFamily="34" charset="0"/>
              </a:rPr>
              <a:t>nodrošināt efektīvu resursu (t.sk. finanšu) pārvaldi, izmantojot esošās infrastruktūras iespējas</a:t>
            </a:r>
            <a:r>
              <a:rPr lang="lv-LV" altLang="lv-LV" sz="1200">
                <a:latin typeface="Verdana" panose="020B0604030504040204" pitchFamily="34" charset="0"/>
              </a:rPr>
              <a:t>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lv-LV" altLang="lv-LV" sz="1200">
                <a:latin typeface="Verdana" panose="020B0604030504040204" pitchFamily="34" charset="0"/>
              </a:rPr>
              <a:t>izstrādāt pieaugušo </a:t>
            </a:r>
            <a:r>
              <a:rPr lang="lv-LV" altLang="lv-LV" sz="1200" b="1">
                <a:latin typeface="Verdana" panose="020B0604030504040204" pitchFamily="34" charset="0"/>
              </a:rPr>
              <a:t>izglītības sniedzēju kvalitātes nodrošināšanas veidus</a:t>
            </a:r>
          </a:p>
          <a:p>
            <a:pPr>
              <a:lnSpc>
                <a:spcPct val="90000"/>
              </a:lnSpc>
            </a:pPr>
            <a:endParaRPr lang="lv-LV" altLang="lv-LV" sz="1200"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lv-LV" altLang="lv-LV" sz="1400" b="1">
                <a:latin typeface="Verdana" panose="020B0604030504040204" pitchFamily="34" charset="0"/>
              </a:rPr>
              <a:t>Stratēģija “</a:t>
            </a:r>
            <a:r>
              <a:rPr lang="lv-LV" altLang="lv-LV" sz="1400" b="1" i="1">
                <a:latin typeface="Verdana" panose="020B0604030504040204" pitchFamily="34" charset="0"/>
              </a:rPr>
              <a:t>Eiropa 2020”</a:t>
            </a:r>
            <a:r>
              <a:rPr lang="lv-LV" altLang="lv-LV" sz="1400" b="1">
                <a:latin typeface="Verdana" panose="020B0604030504040204" pitchFamily="34" charset="0"/>
              </a:rPr>
              <a:t> un “</a:t>
            </a:r>
            <a:r>
              <a:rPr lang="lv-LV" altLang="lv-LV" sz="1400" b="1" i="1">
                <a:latin typeface="Verdana" panose="020B0604030504040204" pitchFamily="34" charset="0"/>
              </a:rPr>
              <a:t>ET 2020</a:t>
            </a:r>
            <a:r>
              <a:rPr lang="lv-LV" altLang="lv-LV" sz="1400" b="1">
                <a:latin typeface="Verdana" panose="020B0604030504040204" pitchFamily="34" charset="0"/>
              </a:rPr>
              <a:t>”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lv-LV" altLang="lv-LV" sz="1200">
                <a:latin typeface="Verdana" panose="020B0604030504040204" pitchFamily="34" charset="0"/>
              </a:rPr>
              <a:t>Latvija izvirzījusi mērķi līdz 2020.gadam sasniegt 15 % pieaugušo iedzīvotāju, kas iesaistīti izglītības pasākumos </a:t>
            </a:r>
          </a:p>
        </p:txBody>
      </p:sp>
      <p:sp>
        <p:nvSpPr>
          <p:cNvPr id="9" name="Text Placeholder 12"/>
          <p:cNvSpPr txBox="1">
            <a:spLocks/>
          </p:cNvSpPr>
          <p:nvPr/>
        </p:nvSpPr>
        <p:spPr>
          <a:xfrm>
            <a:off x="465138" y="1425575"/>
            <a:ext cx="3846512" cy="5349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marL="350838" indent="-350838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lv-LV" sz="2800" dirty="0" smtClean="0">
                <a:latin typeface="Calibri" panose="020F0502020204030204" pitchFamily="34" charset="0"/>
              </a:rPr>
              <a:t>Likumdošana</a:t>
            </a:r>
            <a:endParaRPr lang="lv-LV" sz="2800" dirty="0">
              <a:latin typeface="Calibri" panose="020F0502020204030204" pitchFamily="34" charset="0"/>
            </a:endParaRPr>
          </a:p>
        </p:txBody>
      </p:sp>
      <p:sp>
        <p:nvSpPr>
          <p:cNvPr id="10" name="Text Placeholder 13"/>
          <p:cNvSpPr txBox="1">
            <a:spLocks/>
          </p:cNvSpPr>
          <p:nvPr/>
        </p:nvSpPr>
        <p:spPr>
          <a:xfrm>
            <a:off x="4851400" y="1435100"/>
            <a:ext cx="3987800" cy="5349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marL="350838" indent="-350838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lv-LV" altLang="lv-LV" sz="2800" dirty="0" smtClean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Plānošanas dokumenti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6096000" cy="1066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lv-LV" altLang="lv-LV" sz="2000" dirty="0">
                <a:solidFill>
                  <a:srgbClr val="7030A0"/>
                </a:solidFill>
                <a:ea typeface="MS PGothic" panose="020B0600070205080204" pitchFamily="34" charset="-128"/>
              </a:rPr>
              <a:t>Pieaugušo izglītības politikas un </a:t>
            </a:r>
            <a:r>
              <a:rPr lang="lv-LV" altLang="lv-LV" sz="2000" dirty="0" smtClean="0">
                <a:solidFill>
                  <a:srgbClr val="7030A0"/>
                </a:solidFill>
                <a:ea typeface="MS PGothic" panose="020B0600070205080204" pitchFamily="34" charset="-128"/>
              </a:rPr>
              <a:t/>
            </a:r>
            <a:br>
              <a:rPr lang="lv-LV" altLang="lv-LV" sz="2000" dirty="0" smtClean="0">
                <a:solidFill>
                  <a:srgbClr val="7030A0"/>
                </a:solidFill>
                <a:ea typeface="MS PGothic" panose="020B0600070205080204" pitchFamily="34" charset="-128"/>
              </a:rPr>
            </a:br>
            <a:r>
              <a:rPr lang="lv-LV" altLang="lv-LV" sz="2000" dirty="0" smtClean="0">
                <a:solidFill>
                  <a:srgbClr val="7030A0"/>
                </a:solidFill>
                <a:ea typeface="MS PGothic" panose="020B0600070205080204" pitchFamily="34" charset="-128"/>
              </a:rPr>
              <a:t>SAM </a:t>
            </a:r>
            <a:r>
              <a:rPr lang="lv-LV" altLang="lv-LV" sz="2000" dirty="0">
                <a:solidFill>
                  <a:srgbClr val="7030A0"/>
                </a:solidFill>
                <a:ea typeface="MS PGothic" panose="020B0600070205080204" pitchFamily="34" charset="-128"/>
              </a:rPr>
              <a:t>8.4.1. īstenošanas </a:t>
            </a:r>
            <a:r>
              <a:rPr lang="lv-LV" altLang="lv-LV" sz="2000" dirty="0" smtClean="0">
                <a:solidFill>
                  <a:srgbClr val="7030A0"/>
                </a:solidFill>
                <a:ea typeface="MS PGothic" panose="020B0600070205080204" pitchFamily="34" charset="-128"/>
              </a:rPr>
              <a:t>rādītāji</a:t>
            </a:r>
            <a:br>
              <a:rPr lang="lv-LV" altLang="lv-LV" sz="2000" dirty="0" smtClean="0">
                <a:solidFill>
                  <a:srgbClr val="7030A0"/>
                </a:solidFill>
                <a:ea typeface="MS PGothic" panose="020B0600070205080204" pitchFamily="34" charset="-128"/>
              </a:rPr>
            </a:br>
            <a:r>
              <a:rPr lang="lv-LV" altLang="lv-LV" sz="2000" dirty="0" smtClean="0">
                <a:solidFill>
                  <a:srgbClr val="7030A0"/>
                </a:solidFill>
                <a:ea typeface="MS PGothic" panose="020B0600070205080204" pitchFamily="34" charset="-128"/>
              </a:rPr>
              <a:t>atbilstoši Darbības programmai</a:t>
            </a:r>
            <a:r>
              <a:rPr lang="lv-LV" altLang="lv-LV" sz="2000" dirty="0">
                <a:solidFill>
                  <a:srgbClr val="7030A0"/>
                </a:solidFill>
                <a:ea typeface="MS PGothic" panose="020B0600070205080204" pitchFamily="34" charset="-128"/>
              </a:rPr>
              <a:t/>
            </a:r>
            <a:br>
              <a:rPr lang="lv-LV" altLang="lv-LV" sz="2000" dirty="0">
                <a:solidFill>
                  <a:srgbClr val="7030A0"/>
                </a:solidFill>
                <a:ea typeface="MS PGothic" panose="020B0600070205080204" pitchFamily="34" charset="-128"/>
              </a:rPr>
            </a:br>
            <a:endParaRPr lang="lv-LV" altLang="lv-LV" sz="2000" dirty="0" smtClean="0">
              <a:ea typeface="MS PGothic" panose="020B0600070205080204" pitchFamily="34" charset="-128"/>
            </a:endParaRP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870E49-5D57-4046-8CEB-B2C3A416A8C8}" type="slidenum">
              <a:rPr lang="en-US" altLang="lv-LV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lv-LV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1038225" y="3186380"/>
            <a:ext cx="74961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lv-LV" altLang="lv-LV" sz="1600" b="1" dirty="0" smtClean="0">
                <a:latin typeface="Verdana" panose="020B0604030504040204" pitchFamily="34" charset="0"/>
              </a:rPr>
              <a:t>Kopējais pieejamais finansējums : 27 034 565 EUR</a:t>
            </a:r>
          </a:p>
          <a:p>
            <a:pPr eaLnBrk="1" hangingPunct="1"/>
            <a:r>
              <a:rPr lang="lv-LV" altLang="lv-LV" sz="1600" b="1" dirty="0" smtClean="0">
                <a:latin typeface="Verdana" panose="020B0604030504040204" pitchFamily="34" charset="0"/>
              </a:rPr>
              <a:t>	</a:t>
            </a:r>
          </a:p>
          <a:p>
            <a:pPr eaLnBrk="1" hangingPunct="1"/>
            <a:r>
              <a:rPr lang="lv-LV" altLang="lv-LV" sz="1600" b="1" dirty="0" smtClean="0">
                <a:latin typeface="Verdana" panose="020B0604030504040204" pitchFamily="34" charset="0"/>
              </a:rPr>
              <a:t>IZM mērķauditorija pēc DP visam SAM apjomam</a:t>
            </a:r>
            <a:r>
              <a:rPr lang="lv-LV" altLang="lv-LV" sz="1600" dirty="0" smtClean="0">
                <a:latin typeface="Verdana" panose="020B0604030504040204" pitchFamily="34" charset="0"/>
              </a:rPr>
              <a:t>: </a:t>
            </a:r>
            <a:r>
              <a:rPr lang="lv-LV" altLang="lv-LV" sz="1600" dirty="0">
                <a:latin typeface="Verdana" panose="020B0604030504040204" pitchFamily="34" charset="0"/>
              </a:rPr>
              <a:t>Nodarbinātie vecumā </a:t>
            </a:r>
            <a:r>
              <a:rPr lang="lv-LV" altLang="lv-LV" sz="1600" dirty="0" smtClean="0">
                <a:latin typeface="Verdana" panose="020B0604030504040204" pitchFamily="34" charset="0"/>
              </a:rPr>
              <a:t>25+, indikatīvi- 38 267 nodarbinātās personas </a:t>
            </a:r>
            <a:endParaRPr lang="lv-LV" altLang="lv-LV" sz="1600" dirty="0">
              <a:latin typeface="Verdana" panose="020B0604030504040204" pitchFamily="34" charset="0"/>
            </a:endParaRPr>
          </a:p>
          <a:p>
            <a:pPr eaLnBrk="1" hangingPunct="1"/>
            <a:endParaRPr lang="lv-LV" altLang="lv-LV" sz="16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Atbalsta mērķa </a:t>
            </a:r>
            <a:r>
              <a:rPr lang="lv-LV" sz="2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7638"/>
            <a:ext cx="7886700" cy="4072335"/>
          </a:xfrm>
        </p:spPr>
        <p:txBody>
          <a:bodyPr>
            <a:noAutofit/>
          </a:bodyPr>
          <a:lstStyle/>
          <a:p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Nodarbinātie vecumā no 25 gadiem, t.sk., ar zemu izglītības līmeni</a:t>
            </a:r>
            <a:r>
              <a:rPr lang="lv-LV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endParaRPr lang="lv-LV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 izglītību specialitātē, kurā vērojams darbaspēka trūkums</a:t>
            </a:r>
            <a:r>
              <a:rPr lang="lv-LV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endParaRPr lang="lv-LV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 izglītību specialitātē, kurā cilvēkresursu piedāvājums pārsniedz pieprasījumu</a:t>
            </a:r>
            <a:r>
              <a:rPr lang="lv-LV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endParaRPr lang="lv-LV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lv-LV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Prioritāri atbalstu sniedzot sociālā riska grupu nodarbinātajiem, tostarp nodarbinātajiem vecumā no 45 gadiem, kas strādā profesiju klasifikatora 5,7,8 un 9 pamatgrupas profesijās</a:t>
            </a:r>
            <a:r>
              <a:rPr lang="lv-LV" sz="1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endParaRPr lang="lv-LV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lv-LV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Nodarbinātie 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vecumā no 50 gadiem, kas 7.3.2. SAM ,,Paildzināt gados vecāku nodarbināto darbspēju saglabāšanu un nodarbinātību’’ projekta ietvaros saņēmuši rekomendāciju izglītības programmu apguvei SAM 8.4.1. projektā</a:t>
            </a:r>
            <a:r>
              <a:rPr lang="lv-LV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endParaRPr lang="lv-LV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lv-LV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Bēgļi 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</a:t>
            </a:r>
            <a:r>
              <a:rPr lang="lv-LV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personas 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 alternatīvo statusu</a:t>
            </a:r>
          </a:p>
        </p:txBody>
      </p:sp>
    </p:spTree>
    <p:extLst>
      <p:ext uri="{BB962C8B-B14F-4D97-AF65-F5344CB8AC3E}">
        <p14:creationId xmlns:p14="http://schemas.microsoft.com/office/powerpoint/2010/main" val="2571283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946901" y="946036"/>
            <a:ext cx="6028621" cy="1089639"/>
          </a:xfrm>
        </p:spPr>
        <p:txBody>
          <a:bodyPr>
            <a:noAutofit/>
          </a:bodyPr>
          <a:lstStyle/>
          <a:p>
            <a:pPr algn="ctr"/>
            <a:r>
              <a:rPr lang="lv-LV" sz="2000" b="1" dirty="0">
                <a:solidFill>
                  <a:srgbClr val="7030A0"/>
                </a:solidFill>
              </a:rPr>
              <a:t>NODARBINĀTO PROFESIONĀLĀS KOMPETENCES PILNVEIDES ĪSTENOŠANAS SHĒMA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39" y="1970838"/>
            <a:ext cx="7956376" cy="3553550"/>
          </a:xfrm>
          <a:prstGeom prst="rect">
            <a:avLst/>
          </a:prstGeom>
        </p:spPr>
      </p:pic>
      <p:sp>
        <p:nvSpPr>
          <p:cNvPr id="5" name="Curved Up Arrow 4"/>
          <p:cNvSpPr/>
          <p:nvPr/>
        </p:nvSpPr>
        <p:spPr>
          <a:xfrm flipH="1">
            <a:off x="2284481" y="5118951"/>
            <a:ext cx="6022007" cy="677998"/>
          </a:xfrm>
          <a:prstGeom prst="curvedUpArrow">
            <a:avLst/>
          </a:prstGeom>
          <a:solidFill>
            <a:srgbClr val="523378"/>
          </a:solidFill>
          <a:ln>
            <a:solidFill>
              <a:srgbClr val="52337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lv-LV" sz="1275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67831" y="5567690"/>
            <a:ext cx="2428286" cy="323165"/>
          </a:xfrm>
          <a:prstGeom prst="rect">
            <a:avLst/>
          </a:prstGeom>
          <a:solidFill>
            <a:schemeClr val="bg1"/>
          </a:solidFill>
          <a:ln>
            <a:solidFill>
              <a:srgbClr val="523378"/>
            </a:solidFill>
          </a:ln>
        </p:spPr>
        <p:txBody>
          <a:bodyPr wrap="square">
            <a:spAutoFit/>
          </a:bodyPr>
          <a:lstStyle/>
          <a:p>
            <a:r>
              <a:rPr lang="lv-LV" sz="750" dirty="0">
                <a:solidFill>
                  <a:srgbClr val="000000"/>
                </a:solidFill>
                <a:latin typeface="Verdana"/>
                <a:cs typeface="Verdana"/>
              </a:rPr>
              <a:t>Privāto izglītības sniedzēju piedāvājums, PIKCu īso programmu un moduļu piedāvājums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648700" y="5715000"/>
            <a:ext cx="304800" cy="22860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lv-L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77E441C-69D6-4169-8F85-05F3F5E10BC5}" type="slidenum">
              <a:rPr lang="en-US" altLang="lv-LV" sz="675"/>
              <a:pPr>
                <a:defRPr/>
              </a:pPr>
              <a:t>6</a:t>
            </a:fld>
            <a:endParaRPr lang="en-US" altLang="lv-LV" sz="675" dirty="0"/>
          </a:p>
        </p:txBody>
      </p:sp>
    </p:spTree>
    <p:extLst>
      <p:ext uri="{BB962C8B-B14F-4D97-AF65-F5344CB8AC3E}">
        <p14:creationId xmlns:p14="http://schemas.microsoft.com/office/powerpoint/2010/main" val="305607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Baiba.Baskere\AppData\Local\Microsoft\Windows\INetCache\Content.Outlook\WTOVRPPF\shēma_PI_proces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47" y="1950300"/>
            <a:ext cx="7865024" cy="40504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587" y="924422"/>
            <a:ext cx="6096000" cy="800099"/>
          </a:xfrm>
        </p:spPr>
        <p:txBody>
          <a:bodyPr>
            <a:noAutofit/>
          </a:bodyPr>
          <a:lstStyle/>
          <a:p>
            <a:pPr algn="ctr"/>
            <a:r>
              <a:rPr lang="lv-LV" sz="2000" dirty="0">
                <a:solidFill>
                  <a:srgbClr val="7030A0"/>
                </a:solidFill>
              </a:rPr>
              <a:t>NODARBINĀTĀS PERSONAS CEĻŠ LĪDZ MĀCĪBĀM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600700"/>
            <a:ext cx="3048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77E441C-69D6-4169-8F85-05F3F5E10BC5}" type="slidenum">
              <a:rPr lang="en-US" altLang="lv-LV" sz="675"/>
              <a:pPr>
                <a:defRPr/>
              </a:pPr>
              <a:t>7</a:t>
            </a:fld>
            <a:endParaRPr lang="en-US" altLang="lv-LV" sz="675" dirty="0"/>
          </a:p>
        </p:txBody>
      </p:sp>
    </p:spTree>
    <p:extLst>
      <p:ext uri="{BB962C8B-B14F-4D97-AF65-F5344CB8AC3E}">
        <p14:creationId xmlns:p14="http://schemas.microsoft.com/office/powerpoint/2010/main" val="60011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612" y="1087846"/>
            <a:ext cx="7886700" cy="994172"/>
          </a:xfrm>
        </p:spPr>
        <p:txBody>
          <a:bodyPr>
            <a:normAutofit/>
          </a:bodyPr>
          <a:lstStyle/>
          <a:p>
            <a:r>
              <a:rPr lang="lv-LV" sz="2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Sadarbības partneri un atbalstāmās darbības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  <a:p>
            <a:endParaRPr lang="lv-LV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686042"/>
              </p:ext>
            </p:extLst>
          </p:nvPr>
        </p:nvGraphicFramePr>
        <p:xfrm>
          <a:off x="821723" y="2460818"/>
          <a:ext cx="7500553" cy="3328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521"/>
                <a:gridCol w="5820032"/>
              </a:tblGrid>
              <a:tr h="397640">
                <a:tc>
                  <a:txBody>
                    <a:bodyPr/>
                    <a:lstStyle/>
                    <a:p>
                      <a:pPr algn="ctr"/>
                      <a:r>
                        <a:rPr lang="lv-LV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Sadarbības partneri </a:t>
                      </a:r>
                      <a:endParaRPr lang="lv-LV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Atbalstāmās darbības </a:t>
                      </a:r>
                      <a:endParaRPr lang="lv-LV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</a:tr>
              <a:tr h="936065">
                <a:tc>
                  <a:txBody>
                    <a:bodyPr/>
                    <a:lstStyle/>
                    <a:p>
                      <a:r>
                        <a:rPr lang="lv-LV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Pašvaldības (piesaista</a:t>
                      </a:r>
                      <a:r>
                        <a:rPr lang="lv-LV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pieaugušo izglītības koordinatoru)</a:t>
                      </a:r>
                      <a:endParaRPr lang="lv-LV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marR="0" lvl="0" indent="-28575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Mērķa grupas informēšana un piesaiste dalībai projektā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Mācību vajadzību apkopošana un atgriezeniskā saite ar VIAA;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Informēšana par karjeras konsultanta pakalpojumiem;</a:t>
                      </a:r>
                    </a:p>
                  </a:txBody>
                  <a:tcPr marL="68580" marR="68580" marT="34290" marB="34290"/>
                </a:tc>
              </a:tr>
              <a:tr h="1040130">
                <a:tc>
                  <a:txBody>
                    <a:bodyPr/>
                    <a:lstStyle/>
                    <a:p>
                      <a:r>
                        <a:rPr lang="lv-LV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Izglītības iestādes</a:t>
                      </a:r>
                      <a:endParaRPr lang="lv-LV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Profesionālās tālākizglītības programmu īstenošana;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Profesionālās pilnveides izglītības programmu īstenošana;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Neformālās</a:t>
                      </a:r>
                      <a:r>
                        <a:rPr lang="lv-LV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izglītības programmu īstenošana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Atbalsts ārpus formālās izglītības sistēmas apgūtās profesionālās kompetences novērtēšanai</a:t>
                      </a:r>
                    </a:p>
                  </a:txBody>
                  <a:tcPr marL="68580" marR="68580" marT="34290" marB="34290"/>
                </a:tc>
              </a:tr>
              <a:tr h="936065">
                <a:tc>
                  <a:txBody>
                    <a:bodyPr/>
                    <a:lstStyle/>
                    <a:p>
                      <a:r>
                        <a:rPr lang="lv-LV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Nodarbinātības valsts aģentūra </a:t>
                      </a:r>
                      <a:endParaRPr lang="lv-LV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Atbalsts karjeras konsultanta pakalpojumiem;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Mērķa grupas informēšana un piesaiste dalībai projektā </a:t>
                      </a:r>
                      <a:endParaRPr lang="lv-LV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241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258" y="1512870"/>
            <a:ext cx="6445761" cy="440194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6559850" y="4746295"/>
            <a:ext cx="324036" cy="15004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975" dirty="0"/>
              <a:t>122</a:t>
            </a:r>
            <a:endParaRPr lang="en-US" sz="975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lv-LV" dirty="0" smtClean="0"/>
              <a:t>PIEAUGUŠO IZGLĪTĪBAS PĀRVALDĪBAS MODELIS</a:t>
            </a:r>
            <a:endParaRPr lang="lv-LV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600700"/>
            <a:ext cx="3048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77E441C-69D6-4169-8F85-05F3F5E10BC5}" type="slidenum">
              <a:rPr lang="en-US" altLang="lv-LV" sz="675"/>
              <a:pPr>
                <a:defRPr/>
              </a:pPr>
              <a:t>9</a:t>
            </a:fld>
            <a:endParaRPr lang="en-US" altLang="lv-LV" sz="675" dirty="0"/>
          </a:p>
        </p:txBody>
      </p:sp>
    </p:spTree>
    <p:extLst>
      <p:ext uri="{BB962C8B-B14F-4D97-AF65-F5344CB8AC3E}">
        <p14:creationId xmlns:p14="http://schemas.microsoft.com/office/powerpoint/2010/main" val="2904314190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201</TotalTime>
  <Words>616</Words>
  <Application>Microsoft Office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MS PGothic</vt:lpstr>
      <vt:lpstr>Arial</vt:lpstr>
      <vt:lpstr>Calibri</vt:lpstr>
      <vt:lpstr>Symbol</vt:lpstr>
      <vt:lpstr>Times New Roman</vt:lpstr>
      <vt:lpstr>Verdana</vt:lpstr>
      <vt:lpstr>Wingdings</vt:lpstr>
      <vt:lpstr>89_Prezentacija_templateLV</vt:lpstr>
      <vt:lpstr>Pieaugušo izglītības politikas īstenošanas atbalsta īstenošanas redzējums izmantojot SAM 8.4.1.</vt:lpstr>
      <vt:lpstr>PIEAUGUŠO IZGLĪTĪBAS MĒRĶI NO DARBA TIRGUS PERSPEKTĪVAS</vt:lpstr>
      <vt:lpstr>PowerPoint Presentation</vt:lpstr>
      <vt:lpstr>Pieaugušo izglītības politikas un  SAM 8.4.1. īstenošanas rādītāji atbilstoši Darbības programmai </vt:lpstr>
      <vt:lpstr>Atbalsta mērķa grupa </vt:lpstr>
      <vt:lpstr>PowerPoint Presentation</vt:lpstr>
      <vt:lpstr>NODARBINĀTĀS PERSONAS CEĻŠ LĪDZ MĀCĪBĀM</vt:lpstr>
      <vt:lpstr>Sadarbības partneri un atbalstāmās darbības </vt:lpstr>
      <vt:lpstr>PIEAUGUŠO IZGLĪTĪBAS PĀRVALDĪBAS MODELIS</vt:lpstr>
      <vt:lpstr>KOPSAVILKUMS Svarīgākie SAM 8.4.1. īstenošanas aspekti un izaicinājumi</vt:lpstr>
      <vt:lpstr>KOPSAVILKUMS Svarīgākie SAM 8.4.1. īstenošanas aspekti un izaicinājumi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Dita Traidās</cp:lastModifiedBy>
  <cp:revision>31</cp:revision>
  <dcterms:created xsi:type="dcterms:W3CDTF">2014-11-20T14:46:47Z</dcterms:created>
  <dcterms:modified xsi:type="dcterms:W3CDTF">2016-10-19T08:26:23Z</dcterms:modified>
</cp:coreProperties>
</file>